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6858000" cy="9144000"/>
  <p:embeddedFontLst>
    <p:embeddedFont>
      <p:font typeface="Montserrat" panose="020B0604020202020204" charset="0"/>
      <p:regular r:id="rId28"/>
      <p:bold r:id="rId29"/>
      <p:italic r:id="rId30"/>
      <p:boldItalic r:id="rId31"/>
    </p:embeddedFont>
    <p:embeddedFont>
      <p:font typeface="Roboto" panose="020B060402020202020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b99d0bfcd1_0_1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b99d0bfcd1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b99d0b8e88_0_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b99d0b8e8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b95bc8a8af_0_29: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b95bc8a8a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b99d0bfcd1_0_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b99d0bfcd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b99d0b8e88_2_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b99d0b8e88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b99d0b8e88_2_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b99d0b8e88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b99d0b8e88_2_1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b99d0b8e88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b99d0b8e88_2_1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b99d0b8e88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9d0bfeb6_0_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9d0bfeb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b99d0b8e88_2_2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b99d0b8e88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a9b0fa6a94_0_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a9b0fa6a9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b99d0b8e88_2_2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b99d0b8e88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b99d0b8e88_2_3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b99d0b8e88_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a9b0fa6a94_0_2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a9b0fa6a9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a9b0fa6a94_0_3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a9b0fa6a9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b5a83fd83d_1_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b5a83fd83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a9b0fa6a94_0_3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a9b0fa6a94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a9b0fa6a94_0_1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a9b0fa6a9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a9b0fa6a94_0_6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a9b0fa6a94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b95bc8a8af_0_9: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95bc8a8a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b95bc8a8af_0_14: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b95bc8a8a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b95bc8a8af_0_19: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b95bc8a8a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b95bc8a8af_0_24: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b95bc8a8a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a9b0fa6a94_0_4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a9b0fa6a9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pic>
        <p:nvPicPr>
          <p:cNvPr id="9" name="Google Shape;9;p1"/>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4496373" y="3066333"/>
            <a:ext cx="4335902" cy="1102441"/>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br>
              <a:rPr lang="en-IN" sz="3600" b="1" u="sng" dirty="0">
                <a:solidFill>
                  <a:schemeClr val="lt1"/>
                </a:solidFill>
                <a:latin typeface="Montserrat"/>
                <a:ea typeface="Montserrat"/>
                <a:cs typeface="Montserrat"/>
                <a:sym typeface="Montserrat"/>
              </a:rPr>
            </a:br>
            <a:endParaRPr sz="1600" b="1">
              <a:solidFill>
                <a:schemeClr val="lt1"/>
              </a:solidFill>
              <a:latin typeface="Montserrat"/>
              <a:ea typeface="Montserrat"/>
              <a:cs typeface="Montserrat"/>
              <a:sym typeface="Montserrat"/>
            </a:endParaRPr>
          </a:p>
          <a:p>
            <a:pPr marL="2743200" lvl="0" indent="457200" algn="l" rtl="0">
              <a:lnSpc>
                <a:spcPct val="100000"/>
              </a:lnSpc>
              <a:spcBef>
                <a:spcPts val="0"/>
              </a:spcBef>
              <a:spcAft>
                <a:spcPts val="0"/>
              </a:spcAft>
              <a:buSzPts val="5200"/>
              <a:buNone/>
            </a:pPr>
            <a:endParaRPr sz="1600" b="1">
              <a:solidFill>
                <a:schemeClr val="lt1"/>
              </a:solidFill>
              <a:latin typeface="Montserrat"/>
              <a:ea typeface="Montserrat"/>
              <a:cs typeface="Montserrat"/>
              <a:sym typeface="Montserrat"/>
            </a:endParaRPr>
          </a:p>
        </p:txBody>
      </p:sp>
      <p:sp>
        <p:nvSpPr>
          <p:cNvPr id="4" name="TextBox 3"/>
          <p:cNvSpPr txBox="1"/>
          <p:nvPr/>
        </p:nvSpPr>
        <p:spPr>
          <a:xfrm>
            <a:off x="763146" y="1010653"/>
            <a:ext cx="7963599" cy="1138773"/>
          </a:xfrm>
          <a:prstGeom prst="rect">
            <a:avLst/>
          </a:prstGeom>
          <a:noFill/>
        </p:spPr>
        <p:txBody>
          <a:bodyPr wrap="square" rtlCol="0">
            <a:spAutoFit/>
          </a:bodyPr>
          <a:lstStyle/>
          <a:p>
            <a:pPr marL="914400" lvl="0" indent="457200">
              <a:buSzPts val="5200"/>
            </a:pPr>
            <a:r>
              <a:rPr lang="en-GB" sz="3600" b="1" dirty="0">
                <a:solidFill>
                  <a:srgbClr val="CC0000"/>
                </a:solidFill>
                <a:latin typeface="Montserrat"/>
                <a:ea typeface="Montserrat"/>
                <a:cs typeface="Montserrat"/>
                <a:sym typeface="Montserrat"/>
              </a:rPr>
              <a:t>Capstone Project</a:t>
            </a:r>
          </a:p>
          <a:p>
            <a:pPr lvl="0" algn="ctr">
              <a:buSzPts val="5200"/>
            </a:pPr>
            <a:r>
              <a:rPr lang="en-GB" sz="3200" b="1" dirty="0">
                <a:solidFill>
                  <a:schemeClr val="lt1"/>
                </a:solidFill>
                <a:latin typeface="Montserrat"/>
                <a:ea typeface="Montserrat"/>
                <a:cs typeface="Montserrat"/>
                <a:sym typeface="Montserrat"/>
              </a:rPr>
              <a:t>Product Recommendation Engine </a:t>
            </a:r>
            <a:endParaRPr lang="en-US" sz="3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EDA Contd.</a:t>
            </a:r>
            <a:endParaRPr b="1">
              <a:latin typeface="Montserrat"/>
              <a:ea typeface="Montserrat"/>
              <a:cs typeface="Montserrat"/>
              <a:sym typeface="Montserrat"/>
            </a:endParaRPr>
          </a:p>
        </p:txBody>
      </p:sp>
      <p:sp>
        <p:nvSpPr>
          <p:cNvPr id="119" name="Google Shape;119;p22"/>
          <p:cNvSpPr txBox="1"/>
          <p:nvPr/>
        </p:nvSpPr>
        <p:spPr>
          <a:xfrm>
            <a:off x="270275" y="1168175"/>
            <a:ext cx="3613200" cy="28629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GB" sz="1800" b="1">
                <a:solidFill>
                  <a:schemeClr val="lt1"/>
                </a:solidFill>
                <a:latin typeface="Montserrat"/>
                <a:ea typeface="Montserrat"/>
                <a:cs typeface="Montserrat"/>
                <a:sym typeface="Montserrat"/>
              </a:rPr>
              <a:t>Feature Name - UserId</a:t>
            </a:r>
            <a:endParaRPr sz="1800" b="1">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914400" lvl="1"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Plotted graph has only top 10 Users.</a:t>
            </a:r>
            <a:endParaRPr sz="1600" b="1">
              <a:solidFill>
                <a:schemeClr val="lt1"/>
              </a:solidFill>
              <a:latin typeface="Montserrat"/>
              <a:ea typeface="Montserrat"/>
              <a:cs typeface="Montserrat"/>
              <a:sym typeface="Montserrat"/>
            </a:endParaRPr>
          </a:p>
          <a:p>
            <a:pPr marL="91440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914400" lvl="1"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The graph is showing how many times a particular user has purchased a products.</a:t>
            </a:r>
            <a:endParaRPr sz="1600" b="1">
              <a:solidFill>
                <a:schemeClr val="lt1"/>
              </a:solidFill>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p:txBody>
      </p:sp>
      <p:pic>
        <p:nvPicPr>
          <p:cNvPr id="120" name="Google Shape;120;p22"/>
          <p:cNvPicPr preferRelativeResize="0"/>
          <p:nvPr/>
        </p:nvPicPr>
        <p:blipFill>
          <a:blip r:embed="rId3">
            <a:alphaModFix/>
          </a:blip>
          <a:stretch>
            <a:fillRect/>
          </a:stretch>
        </p:blipFill>
        <p:spPr>
          <a:xfrm>
            <a:off x="3704600" y="1168175"/>
            <a:ext cx="4955726" cy="2992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EDA Contd.</a:t>
            </a:r>
            <a:endParaRPr b="1">
              <a:latin typeface="Montserrat"/>
              <a:ea typeface="Montserrat"/>
              <a:cs typeface="Montserrat"/>
              <a:sym typeface="Montserrat"/>
            </a:endParaRPr>
          </a:p>
        </p:txBody>
      </p:sp>
      <p:pic>
        <p:nvPicPr>
          <p:cNvPr id="126" name="Google Shape;126;p23"/>
          <p:cNvPicPr preferRelativeResize="0"/>
          <p:nvPr/>
        </p:nvPicPr>
        <p:blipFill>
          <a:blip r:embed="rId3">
            <a:alphaModFix/>
          </a:blip>
          <a:stretch>
            <a:fillRect/>
          </a:stretch>
        </p:blipFill>
        <p:spPr>
          <a:xfrm>
            <a:off x="4572000" y="1107175"/>
            <a:ext cx="4260300" cy="2795184"/>
          </a:xfrm>
          <a:prstGeom prst="rect">
            <a:avLst/>
          </a:prstGeom>
          <a:noFill/>
          <a:ln>
            <a:noFill/>
          </a:ln>
        </p:spPr>
      </p:pic>
      <p:sp>
        <p:nvSpPr>
          <p:cNvPr id="127" name="Google Shape;127;p23"/>
          <p:cNvSpPr txBox="1"/>
          <p:nvPr/>
        </p:nvSpPr>
        <p:spPr>
          <a:xfrm>
            <a:off x="488200" y="1368700"/>
            <a:ext cx="38619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solidFill>
                  <a:schemeClr val="lt1"/>
                </a:solidFill>
                <a:latin typeface="Montserrat"/>
                <a:ea typeface="Montserrat"/>
                <a:cs typeface="Montserrat"/>
                <a:sym typeface="Montserrat"/>
              </a:rPr>
              <a:t>From chart it’s clear that -</a:t>
            </a:r>
            <a:endParaRPr sz="1600" b="1">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914400" lvl="1"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Most of the product has given as highest rating.</a:t>
            </a:r>
            <a:endParaRPr sz="1600" b="1">
              <a:solidFill>
                <a:schemeClr val="lt1"/>
              </a:solidFill>
              <a:latin typeface="Montserrat"/>
              <a:ea typeface="Montserrat"/>
              <a:cs typeface="Montserrat"/>
              <a:sym typeface="Montserrat"/>
            </a:endParaRPr>
          </a:p>
          <a:p>
            <a:pPr marL="91440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914400" lvl="1"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Very less number of product has low rating.</a:t>
            </a:r>
            <a:endParaRPr sz="1600" b="1">
              <a:solidFill>
                <a:schemeClr val="lt1"/>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EDA Contd.</a:t>
            </a:r>
            <a:endParaRPr/>
          </a:p>
        </p:txBody>
      </p:sp>
      <p:pic>
        <p:nvPicPr>
          <p:cNvPr id="133" name="Google Shape;133;p24"/>
          <p:cNvPicPr preferRelativeResize="0"/>
          <p:nvPr/>
        </p:nvPicPr>
        <p:blipFill>
          <a:blip r:embed="rId3">
            <a:alphaModFix/>
          </a:blip>
          <a:stretch>
            <a:fillRect/>
          </a:stretch>
        </p:blipFill>
        <p:spPr>
          <a:xfrm>
            <a:off x="311700" y="1264050"/>
            <a:ext cx="5816901" cy="2772300"/>
          </a:xfrm>
          <a:prstGeom prst="rect">
            <a:avLst/>
          </a:prstGeom>
          <a:noFill/>
          <a:ln>
            <a:noFill/>
          </a:ln>
        </p:spPr>
      </p:pic>
      <p:pic>
        <p:nvPicPr>
          <p:cNvPr id="134" name="Google Shape;134;p24"/>
          <p:cNvPicPr preferRelativeResize="0"/>
          <p:nvPr/>
        </p:nvPicPr>
        <p:blipFill>
          <a:blip r:embed="rId4">
            <a:alphaModFix/>
          </a:blip>
          <a:stretch>
            <a:fillRect/>
          </a:stretch>
        </p:blipFill>
        <p:spPr>
          <a:xfrm>
            <a:off x="4521750" y="2299450"/>
            <a:ext cx="4047850" cy="2535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2286000" lvl="0" indent="457200" algn="l" rtl="0">
              <a:spcBef>
                <a:spcPts val="0"/>
              </a:spcBef>
              <a:spcAft>
                <a:spcPts val="0"/>
              </a:spcAft>
              <a:buNone/>
            </a:pPr>
            <a:r>
              <a:rPr lang="en-GB" b="1">
                <a:latin typeface="Montserrat"/>
                <a:ea typeface="Montserrat"/>
                <a:cs typeface="Montserrat"/>
                <a:sym typeface="Montserrat"/>
              </a:rPr>
              <a:t>EDA Contd.</a:t>
            </a:r>
            <a:endParaRPr b="1">
              <a:latin typeface="Montserrat"/>
              <a:ea typeface="Montserrat"/>
              <a:cs typeface="Montserrat"/>
              <a:sym typeface="Montserrat"/>
            </a:endParaRPr>
          </a:p>
        </p:txBody>
      </p:sp>
      <p:pic>
        <p:nvPicPr>
          <p:cNvPr id="140" name="Google Shape;140;p25"/>
          <p:cNvPicPr preferRelativeResize="0"/>
          <p:nvPr/>
        </p:nvPicPr>
        <p:blipFill>
          <a:blip r:embed="rId3">
            <a:alphaModFix/>
          </a:blip>
          <a:stretch>
            <a:fillRect/>
          </a:stretch>
        </p:blipFill>
        <p:spPr>
          <a:xfrm>
            <a:off x="311700" y="1858825"/>
            <a:ext cx="3905250" cy="2562225"/>
          </a:xfrm>
          <a:prstGeom prst="rect">
            <a:avLst/>
          </a:prstGeom>
          <a:noFill/>
          <a:ln>
            <a:noFill/>
          </a:ln>
        </p:spPr>
      </p:pic>
      <p:pic>
        <p:nvPicPr>
          <p:cNvPr id="141" name="Google Shape;141;p25"/>
          <p:cNvPicPr preferRelativeResize="0"/>
          <p:nvPr/>
        </p:nvPicPr>
        <p:blipFill>
          <a:blip r:embed="rId4">
            <a:alphaModFix/>
          </a:blip>
          <a:stretch>
            <a:fillRect/>
          </a:stretch>
        </p:blipFill>
        <p:spPr>
          <a:xfrm>
            <a:off x="4629150" y="1917200"/>
            <a:ext cx="3975275" cy="2384035"/>
          </a:xfrm>
          <a:prstGeom prst="rect">
            <a:avLst/>
          </a:prstGeom>
          <a:noFill/>
          <a:ln>
            <a:noFill/>
          </a:ln>
        </p:spPr>
      </p:pic>
      <p:sp>
        <p:nvSpPr>
          <p:cNvPr id="142" name="Google Shape;142;p25"/>
          <p:cNvSpPr txBox="1"/>
          <p:nvPr/>
        </p:nvSpPr>
        <p:spPr>
          <a:xfrm>
            <a:off x="915350" y="1360213"/>
            <a:ext cx="3163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solidFill>
                  <a:schemeClr val="lt1"/>
                </a:solidFill>
                <a:latin typeface="Montserrat"/>
                <a:ea typeface="Montserrat"/>
                <a:cs typeface="Montserrat"/>
                <a:sym typeface="Montserrat"/>
              </a:rPr>
              <a:t>Before Log Transformation</a:t>
            </a:r>
            <a:endParaRPr sz="1600" b="1">
              <a:solidFill>
                <a:schemeClr val="lt1"/>
              </a:solidFill>
              <a:latin typeface="Montserrat"/>
              <a:ea typeface="Montserrat"/>
              <a:cs typeface="Montserrat"/>
              <a:sym typeface="Montserrat"/>
            </a:endParaRPr>
          </a:p>
        </p:txBody>
      </p:sp>
      <p:sp>
        <p:nvSpPr>
          <p:cNvPr id="143" name="Google Shape;143;p25"/>
          <p:cNvSpPr txBox="1"/>
          <p:nvPr/>
        </p:nvSpPr>
        <p:spPr>
          <a:xfrm>
            <a:off x="5352725" y="1360225"/>
            <a:ext cx="3251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solidFill>
                  <a:schemeClr val="lt1"/>
                </a:solidFill>
                <a:latin typeface="Montserrat"/>
                <a:ea typeface="Montserrat"/>
                <a:cs typeface="Montserrat"/>
                <a:sym typeface="Montserrat"/>
              </a:rPr>
              <a:t>After Log Transformation</a:t>
            </a:r>
            <a:endParaRPr sz="1600" b="1">
              <a:solidFill>
                <a:schemeClr val="lt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SVD - Singular Value Decomposition</a:t>
            </a:r>
            <a:endParaRPr sz="1150">
              <a:solidFill>
                <a:srgbClr val="1E1E1E"/>
              </a:solidFill>
              <a:highlight>
                <a:schemeClr val="dk2"/>
              </a:highlight>
              <a:latin typeface="Courier New"/>
              <a:ea typeface="Courier New"/>
              <a:cs typeface="Courier New"/>
              <a:sym typeface="Courier New"/>
            </a:endParaRPr>
          </a:p>
          <a:p>
            <a:pPr marL="0" lvl="0" indent="0" algn="l" rtl="0">
              <a:spcBef>
                <a:spcPts val="0"/>
              </a:spcBef>
              <a:spcAft>
                <a:spcPts val="0"/>
              </a:spcAft>
              <a:buNone/>
            </a:pPr>
            <a:endParaRPr b="1">
              <a:latin typeface="Montserrat"/>
              <a:ea typeface="Montserrat"/>
              <a:cs typeface="Montserrat"/>
              <a:sym typeface="Montserrat"/>
            </a:endParaRPr>
          </a:p>
        </p:txBody>
      </p:sp>
      <p:pic>
        <p:nvPicPr>
          <p:cNvPr id="149" name="Google Shape;149;p26"/>
          <p:cNvPicPr preferRelativeResize="0"/>
          <p:nvPr/>
        </p:nvPicPr>
        <p:blipFill>
          <a:blip r:embed="rId3">
            <a:alphaModFix/>
          </a:blip>
          <a:stretch>
            <a:fillRect/>
          </a:stretch>
        </p:blipFill>
        <p:spPr>
          <a:xfrm>
            <a:off x="4243800" y="1164800"/>
            <a:ext cx="4588500" cy="2920425"/>
          </a:xfrm>
          <a:prstGeom prst="rect">
            <a:avLst/>
          </a:prstGeom>
          <a:noFill/>
          <a:ln>
            <a:noFill/>
          </a:ln>
        </p:spPr>
      </p:pic>
      <p:sp>
        <p:nvSpPr>
          <p:cNvPr id="150" name="Google Shape;150;p26"/>
          <p:cNvSpPr txBox="1"/>
          <p:nvPr/>
        </p:nvSpPr>
        <p:spPr>
          <a:xfrm>
            <a:off x="350175" y="1164800"/>
            <a:ext cx="3859500" cy="3411600"/>
          </a:xfrm>
          <a:prstGeom prst="rect">
            <a:avLst/>
          </a:prstGeom>
          <a:noFill/>
          <a:ln>
            <a:noFill/>
          </a:ln>
        </p:spPr>
        <p:txBody>
          <a:bodyPr spcFirstLastPara="1" wrap="square" lIns="91425" tIns="91425" rIns="91425" bIns="91425" anchor="t" anchorCtr="0">
            <a:spAutoFit/>
          </a:bodyPr>
          <a:lstStyle/>
          <a:p>
            <a:pPr marL="457200" lvl="0" indent="-323850" algn="l" rtl="0">
              <a:lnSpc>
                <a:spcPct val="130434"/>
              </a:lnSpc>
              <a:spcBef>
                <a:spcPts val="0"/>
              </a:spcBef>
              <a:spcAft>
                <a:spcPts val="0"/>
              </a:spcAft>
              <a:buClr>
                <a:schemeClr val="lt1"/>
              </a:buClr>
              <a:buSzPts val="1500"/>
              <a:buFont typeface="Montserrat"/>
              <a:buChar char="➢"/>
            </a:pPr>
            <a:r>
              <a:rPr lang="en-GB" sz="1500" b="1">
                <a:solidFill>
                  <a:schemeClr val="lt1"/>
                </a:solidFill>
                <a:highlight>
                  <a:srgbClr val="FFFFFF"/>
                </a:highlight>
                <a:latin typeface="Montserrat"/>
                <a:ea typeface="Montserrat"/>
                <a:cs typeface="Montserrat"/>
                <a:sym typeface="Montserrat"/>
              </a:rPr>
              <a:t>The Singular-Value Decomposition, is a matrix decomposition method for reducing a matrix to its constituent parts in order to make certain subsequent matrix calculations simpler. It provides another way to factorize a matrix, into singular vectors and singular values.</a:t>
            </a:r>
            <a:endParaRPr sz="15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7"/>
          <p:cNvSpPr txBox="1">
            <a:spLocks noGrp="1"/>
          </p:cNvSpPr>
          <p:nvPr>
            <p:ph type="title"/>
          </p:nvPr>
        </p:nvSpPr>
        <p:spPr>
          <a:xfrm>
            <a:off x="311700" y="1190550"/>
            <a:ext cx="8520600" cy="6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b="1">
                <a:latin typeface="Montserrat"/>
                <a:ea typeface="Montserrat"/>
                <a:cs typeface="Montserrat"/>
                <a:sym typeface="Montserrat"/>
              </a:rPr>
              <a:t>Collaborative Recommendation System</a:t>
            </a:r>
            <a:endParaRPr sz="2000" b="1">
              <a:latin typeface="Montserrat"/>
              <a:ea typeface="Montserrat"/>
              <a:cs typeface="Montserrat"/>
              <a:sym typeface="Montserrat"/>
            </a:endParaRPr>
          </a:p>
        </p:txBody>
      </p:sp>
      <p:sp>
        <p:nvSpPr>
          <p:cNvPr id="156" name="Google Shape;156;p27"/>
          <p:cNvSpPr txBox="1">
            <a:spLocks noGrp="1"/>
          </p:cNvSpPr>
          <p:nvPr>
            <p:ph type="body" idx="1"/>
          </p:nvPr>
        </p:nvSpPr>
        <p:spPr>
          <a:xfrm>
            <a:off x="378975" y="1750825"/>
            <a:ext cx="8453400" cy="6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b="1">
                <a:solidFill>
                  <a:schemeClr val="lt1"/>
                </a:solidFill>
              </a:rPr>
              <a:t>No of Components in SVD = 35</a:t>
            </a:r>
            <a:endParaRPr sz="1600" b="1">
              <a:solidFill>
                <a:schemeClr val="lt1"/>
              </a:solidFill>
            </a:endParaRPr>
          </a:p>
          <a:p>
            <a:pPr marL="0" lvl="0" indent="0" algn="l" rtl="0">
              <a:spcBef>
                <a:spcPts val="0"/>
              </a:spcBef>
              <a:spcAft>
                <a:spcPts val="0"/>
              </a:spcAft>
              <a:buNone/>
            </a:pPr>
            <a:r>
              <a:rPr lang="en-GB" sz="1600" b="1">
                <a:solidFill>
                  <a:schemeClr val="lt1"/>
                </a:solidFill>
              </a:rPr>
              <a:t>Pivot Matrix:    Shape (22363,12101)</a:t>
            </a:r>
            <a:endParaRPr sz="1600" b="1">
              <a:solidFill>
                <a:schemeClr val="lt1"/>
              </a:solidFill>
            </a:endParaRPr>
          </a:p>
          <a:p>
            <a:pPr marL="0" lvl="0" indent="0" algn="l" rtl="0">
              <a:spcBef>
                <a:spcPts val="0"/>
              </a:spcBef>
              <a:spcAft>
                <a:spcPts val="0"/>
              </a:spcAft>
              <a:buNone/>
            </a:pPr>
            <a:endParaRPr>
              <a:solidFill>
                <a:schemeClr val="lt1"/>
              </a:solidFill>
            </a:endParaRPr>
          </a:p>
        </p:txBody>
      </p:sp>
      <p:pic>
        <p:nvPicPr>
          <p:cNvPr id="157" name="Google Shape;157;p27"/>
          <p:cNvPicPr preferRelativeResize="0"/>
          <p:nvPr/>
        </p:nvPicPr>
        <p:blipFill>
          <a:blip r:embed="rId3">
            <a:alphaModFix/>
          </a:blip>
          <a:stretch>
            <a:fillRect/>
          </a:stretch>
        </p:blipFill>
        <p:spPr>
          <a:xfrm>
            <a:off x="311700" y="2466700"/>
            <a:ext cx="8520601" cy="2093200"/>
          </a:xfrm>
          <a:prstGeom prst="rect">
            <a:avLst/>
          </a:prstGeom>
          <a:noFill/>
          <a:ln>
            <a:noFill/>
          </a:ln>
        </p:spPr>
      </p:pic>
      <p:sp>
        <p:nvSpPr>
          <p:cNvPr id="158" name="Google Shape;158;p27"/>
          <p:cNvSpPr txBox="1"/>
          <p:nvPr/>
        </p:nvSpPr>
        <p:spPr>
          <a:xfrm>
            <a:off x="311700" y="178425"/>
            <a:ext cx="7703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800" b="1">
                <a:solidFill>
                  <a:schemeClr val="dk1"/>
                </a:solidFill>
              </a:rPr>
              <a:t>                 Machine Learning Algorithm</a:t>
            </a:r>
            <a:endParaRPr sz="2800" b="1">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8"/>
          <p:cNvSpPr txBox="1">
            <a:spLocks noGrp="1"/>
          </p:cNvSpPr>
          <p:nvPr>
            <p:ph type="title"/>
          </p:nvPr>
        </p:nvSpPr>
        <p:spPr>
          <a:xfrm>
            <a:off x="311700" y="171200"/>
            <a:ext cx="8520600" cy="66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Evaluation for Collaborative Filtering</a:t>
            </a:r>
            <a:endParaRPr b="1">
              <a:latin typeface="Montserrat"/>
              <a:ea typeface="Montserrat"/>
              <a:cs typeface="Montserrat"/>
              <a:sym typeface="Montserrat"/>
            </a:endParaRPr>
          </a:p>
        </p:txBody>
      </p:sp>
      <p:pic>
        <p:nvPicPr>
          <p:cNvPr id="164" name="Google Shape;164;p28"/>
          <p:cNvPicPr preferRelativeResize="0"/>
          <p:nvPr/>
        </p:nvPicPr>
        <p:blipFill>
          <a:blip r:embed="rId3">
            <a:alphaModFix/>
          </a:blip>
          <a:stretch>
            <a:fillRect/>
          </a:stretch>
        </p:blipFill>
        <p:spPr>
          <a:xfrm>
            <a:off x="521350" y="2108750"/>
            <a:ext cx="8201600" cy="2665250"/>
          </a:xfrm>
          <a:prstGeom prst="rect">
            <a:avLst/>
          </a:prstGeom>
          <a:noFill/>
          <a:ln>
            <a:noFill/>
          </a:ln>
        </p:spPr>
      </p:pic>
      <p:sp>
        <p:nvSpPr>
          <p:cNvPr id="165" name="Google Shape;165;p28"/>
          <p:cNvSpPr txBox="1"/>
          <p:nvPr/>
        </p:nvSpPr>
        <p:spPr>
          <a:xfrm>
            <a:off x="5688200" y="723675"/>
            <a:ext cx="21399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solidFill>
                  <a:schemeClr val="lt1"/>
                </a:solidFill>
                <a:highlight>
                  <a:srgbClr val="FFFFFF"/>
                </a:highlight>
                <a:latin typeface="Montserrat"/>
                <a:ea typeface="Montserrat"/>
                <a:cs typeface="Montserrat"/>
                <a:sym typeface="Montserrat"/>
              </a:rPr>
              <a:t>Overall Accuracy</a:t>
            </a:r>
            <a:endParaRPr sz="16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sz="16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r>
              <a:rPr lang="en-GB" sz="1600" b="1">
                <a:solidFill>
                  <a:schemeClr val="lt1"/>
                </a:solidFill>
                <a:highlight>
                  <a:srgbClr val="FFFFFF"/>
                </a:highlight>
                <a:latin typeface="Montserrat"/>
                <a:ea typeface="Montserrat"/>
                <a:cs typeface="Montserrat"/>
                <a:sym typeface="Montserrat"/>
              </a:rPr>
              <a:t>recall@5: 0.3847 </a:t>
            </a:r>
            <a:endParaRPr sz="16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r>
              <a:rPr lang="en-GB" sz="1600" b="1">
                <a:solidFill>
                  <a:schemeClr val="lt1"/>
                </a:solidFill>
                <a:highlight>
                  <a:srgbClr val="FFFFFF"/>
                </a:highlight>
                <a:latin typeface="Montserrat"/>
                <a:ea typeface="Montserrat"/>
                <a:cs typeface="Montserrat"/>
                <a:sym typeface="Montserrat"/>
              </a:rPr>
              <a:t>recall@10: 0.4759</a:t>
            </a:r>
            <a:endParaRPr sz="16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r>
              <a:rPr lang="en-GB" sz="1600" b="1">
                <a:solidFill>
                  <a:schemeClr val="lt1"/>
                </a:solidFill>
                <a:highlight>
                  <a:srgbClr val="FFFFFF"/>
                </a:highlight>
                <a:latin typeface="Montserrat"/>
                <a:ea typeface="Montserrat"/>
                <a:cs typeface="Montserrat"/>
                <a:sym typeface="Montserrat"/>
              </a:rPr>
              <a:t>recall@15: 0.5358</a:t>
            </a:r>
            <a:endParaRPr sz="1600" b="1">
              <a:solidFill>
                <a:schemeClr val="lt1"/>
              </a:solidFill>
              <a:latin typeface="Montserrat"/>
              <a:ea typeface="Montserrat"/>
              <a:cs typeface="Montserrat"/>
              <a:sym typeface="Montserrat"/>
            </a:endParaRPr>
          </a:p>
        </p:txBody>
      </p:sp>
      <p:sp>
        <p:nvSpPr>
          <p:cNvPr id="166" name="Google Shape;166;p28"/>
          <p:cNvSpPr txBox="1"/>
          <p:nvPr/>
        </p:nvSpPr>
        <p:spPr>
          <a:xfrm>
            <a:off x="645850" y="879300"/>
            <a:ext cx="3369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solidFill>
                  <a:schemeClr val="lt1"/>
                </a:solidFill>
                <a:latin typeface="Montserrat"/>
                <a:ea typeface="Montserrat"/>
                <a:cs typeface="Montserrat"/>
                <a:sym typeface="Montserrat"/>
              </a:rPr>
              <a:t>Random 10 User Id Details</a:t>
            </a:r>
            <a:endParaRPr sz="1600" b="1">
              <a:solidFill>
                <a:schemeClr val="lt1"/>
              </a:solidFill>
              <a:latin typeface="Montserrat"/>
              <a:ea typeface="Montserrat"/>
              <a:cs typeface="Montserrat"/>
              <a:sym typeface="Montserrat"/>
            </a:endParaRPr>
          </a:p>
        </p:txBody>
      </p:sp>
      <p:sp>
        <p:nvSpPr>
          <p:cNvPr id="167" name="Google Shape;167;p28"/>
          <p:cNvSpPr/>
          <p:nvPr/>
        </p:nvSpPr>
        <p:spPr>
          <a:xfrm>
            <a:off x="1778175" y="1423975"/>
            <a:ext cx="540600" cy="571200"/>
          </a:xfrm>
          <a:prstGeom prst="down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9"/>
          <p:cNvSpPr txBox="1">
            <a:spLocks noGrp="1"/>
          </p:cNvSpPr>
          <p:nvPr>
            <p:ph type="title"/>
          </p:nvPr>
        </p:nvSpPr>
        <p:spPr>
          <a:xfrm>
            <a:off x="311700" y="217875"/>
            <a:ext cx="8520600" cy="6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Content-Based Recommendation System</a:t>
            </a:r>
            <a:endParaRPr b="1">
              <a:latin typeface="Montserrat"/>
              <a:ea typeface="Montserrat"/>
              <a:cs typeface="Montserrat"/>
              <a:sym typeface="Montserrat"/>
            </a:endParaRPr>
          </a:p>
        </p:txBody>
      </p:sp>
      <p:pic>
        <p:nvPicPr>
          <p:cNvPr id="173" name="Google Shape;173;p29"/>
          <p:cNvPicPr preferRelativeResize="0"/>
          <p:nvPr/>
        </p:nvPicPr>
        <p:blipFill>
          <a:blip r:embed="rId3">
            <a:alphaModFix/>
          </a:blip>
          <a:stretch>
            <a:fillRect/>
          </a:stretch>
        </p:blipFill>
        <p:spPr>
          <a:xfrm>
            <a:off x="254700" y="1307275"/>
            <a:ext cx="8634600" cy="1441138"/>
          </a:xfrm>
          <a:prstGeom prst="rect">
            <a:avLst/>
          </a:prstGeom>
          <a:noFill/>
          <a:ln>
            <a:noFill/>
          </a:ln>
        </p:spPr>
      </p:pic>
      <p:sp>
        <p:nvSpPr>
          <p:cNvPr id="174" name="Google Shape;174;p29"/>
          <p:cNvSpPr txBox="1"/>
          <p:nvPr/>
        </p:nvSpPr>
        <p:spPr>
          <a:xfrm>
            <a:off x="443550" y="832575"/>
            <a:ext cx="2381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solidFill>
                  <a:schemeClr val="lt1"/>
                </a:solidFill>
                <a:latin typeface="Montserrat"/>
                <a:ea typeface="Montserrat"/>
                <a:cs typeface="Montserrat"/>
                <a:sym typeface="Montserrat"/>
              </a:rPr>
              <a:t>Dataset</a:t>
            </a:r>
            <a:endParaRPr sz="1600" b="1">
              <a:solidFill>
                <a:schemeClr val="lt1"/>
              </a:solidFill>
              <a:latin typeface="Montserrat"/>
              <a:ea typeface="Montserrat"/>
              <a:cs typeface="Montserrat"/>
              <a:sym typeface="Montserrat"/>
            </a:endParaRPr>
          </a:p>
        </p:txBody>
      </p:sp>
      <p:pic>
        <p:nvPicPr>
          <p:cNvPr id="175" name="Google Shape;175;p29"/>
          <p:cNvPicPr preferRelativeResize="0"/>
          <p:nvPr/>
        </p:nvPicPr>
        <p:blipFill>
          <a:blip r:embed="rId4">
            <a:alphaModFix/>
          </a:blip>
          <a:stretch>
            <a:fillRect/>
          </a:stretch>
        </p:blipFill>
        <p:spPr>
          <a:xfrm>
            <a:off x="2497800" y="2975700"/>
            <a:ext cx="6536400" cy="1903225"/>
          </a:xfrm>
          <a:prstGeom prst="rect">
            <a:avLst/>
          </a:prstGeom>
          <a:noFill/>
          <a:ln>
            <a:noFill/>
          </a:ln>
        </p:spPr>
      </p:pic>
      <p:sp>
        <p:nvSpPr>
          <p:cNvPr id="176" name="Google Shape;176;p29"/>
          <p:cNvSpPr txBox="1"/>
          <p:nvPr/>
        </p:nvSpPr>
        <p:spPr>
          <a:xfrm>
            <a:off x="254700" y="3120350"/>
            <a:ext cx="2243100" cy="1056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700"/>
              </a:spcBef>
              <a:spcAft>
                <a:spcPts val="0"/>
              </a:spcAft>
              <a:buNone/>
            </a:pPr>
            <a:r>
              <a:rPr lang="en-GB" sz="1600" b="1">
                <a:solidFill>
                  <a:schemeClr val="lt1"/>
                </a:solidFill>
                <a:highlight>
                  <a:srgbClr val="FFFFFF"/>
                </a:highlight>
                <a:latin typeface="Montserrat"/>
                <a:ea typeface="Montserrat"/>
                <a:cs typeface="Montserrat"/>
                <a:sym typeface="Montserrat"/>
              </a:rPr>
              <a:t>TF-IDF Vectorizer Technique</a:t>
            </a:r>
            <a:endParaRPr sz="1600" b="1">
              <a:solidFill>
                <a:schemeClr val="lt1"/>
              </a:solidFill>
              <a:highlight>
                <a:srgbClr val="FFFFFF"/>
              </a:highlight>
              <a:latin typeface="Montserrat"/>
              <a:ea typeface="Montserrat"/>
              <a:cs typeface="Montserrat"/>
              <a:sym typeface="Montserrat"/>
            </a:endParaRPr>
          </a:p>
          <a:p>
            <a:pPr marL="0" lvl="0" indent="0" algn="l" rtl="0">
              <a:spcBef>
                <a:spcPts val="700"/>
              </a:spcBef>
              <a:spcAft>
                <a:spcPts val="0"/>
              </a:spcAft>
              <a:buNone/>
            </a:pPr>
            <a:endParaRPr/>
          </a:p>
        </p:txBody>
      </p:sp>
      <p:sp>
        <p:nvSpPr>
          <p:cNvPr id="177" name="Google Shape;177;p29"/>
          <p:cNvSpPr/>
          <p:nvPr/>
        </p:nvSpPr>
        <p:spPr>
          <a:xfrm>
            <a:off x="1003800" y="3766150"/>
            <a:ext cx="1260600" cy="614700"/>
          </a:xfrm>
          <a:prstGeom prst="notchedRightArrow">
            <a:avLst>
              <a:gd name="adj1" fmla="val 50000"/>
              <a:gd name="adj2" fmla="val 50000"/>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Google Shape;182;p30"/>
          <p:cNvPicPr preferRelativeResize="0"/>
          <p:nvPr/>
        </p:nvPicPr>
        <p:blipFill>
          <a:blip r:embed="rId3">
            <a:alphaModFix/>
          </a:blip>
          <a:stretch>
            <a:fillRect/>
          </a:stretch>
        </p:blipFill>
        <p:spPr>
          <a:xfrm>
            <a:off x="472500" y="1576549"/>
            <a:ext cx="3685250" cy="1990400"/>
          </a:xfrm>
          <a:prstGeom prst="rect">
            <a:avLst/>
          </a:prstGeom>
          <a:noFill/>
          <a:ln>
            <a:noFill/>
          </a:ln>
        </p:spPr>
      </p:pic>
      <p:sp>
        <p:nvSpPr>
          <p:cNvPr id="183" name="Google Shape;183;p30"/>
          <p:cNvSpPr txBox="1"/>
          <p:nvPr/>
        </p:nvSpPr>
        <p:spPr>
          <a:xfrm>
            <a:off x="507375" y="505800"/>
            <a:ext cx="5180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800" b="1">
                <a:solidFill>
                  <a:schemeClr val="dk1"/>
                </a:solidFill>
                <a:latin typeface="Montserrat"/>
                <a:ea typeface="Montserrat"/>
                <a:cs typeface="Montserrat"/>
                <a:sym typeface="Montserrat"/>
              </a:rPr>
              <a:t>Contt..</a:t>
            </a:r>
            <a:endParaRPr sz="2600">
              <a:solidFill>
                <a:srgbClr val="134F5C"/>
              </a:solidFill>
            </a:endParaRPr>
          </a:p>
        </p:txBody>
      </p:sp>
      <p:pic>
        <p:nvPicPr>
          <p:cNvPr id="184" name="Google Shape;184;p30"/>
          <p:cNvPicPr preferRelativeResize="0"/>
          <p:nvPr/>
        </p:nvPicPr>
        <p:blipFill>
          <a:blip r:embed="rId4">
            <a:alphaModFix/>
          </a:blip>
          <a:stretch>
            <a:fillRect/>
          </a:stretch>
        </p:blipFill>
        <p:spPr>
          <a:xfrm>
            <a:off x="4745224" y="1517926"/>
            <a:ext cx="4069625" cy="2107650"/>
          </a:xfrm>
          <a:prstGeom prst="rect">
            <a:avLst/>
          </a:prstGeom>
          <a:noFill/>
          <a:ln>
            <a:noFill/>
          </a:ln>
        </p:spPr>
      </p:pic>
      <p:sp>
        <p:nvSpPr>
          <p:cNvPr id="185" name="Google Shape;185;p30"/>
          <p:cNvSpPr txBox="1"/>
          <p:nvPr/>
        </p:nvSpPr>
        <p:spPr>
          <a:xfrm>
            <a:off x="5832200" y="3870700"/>
            <a:ext cx="2502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a:solidFill>
                  <a:schemeClr val="lt1"/>
                </a:solidFill>
                <a:latin typeface="Montserrat"/>
                <a:ea typeface="Montserrat"/>
                <a:cs typeface="Montserrat"/>
                <a:sym typeface="Montserrat"/>
              </a:rPr>
              <a:t>High Score Words</a:t>
            </a:r>
            <a:endParaRPr sz="400">
              <a:solidFill>
                <a:schemeClr val="lt1"/>
              </a:solidFill>
            </a:endParaRPr>
          </a:p>
        </p:txBody>
      </p:sp>
      <p:sp>
        <p:nvSpPr>
          <p:cNvPr id="186" name="Google Shape;186;p30"/>
          <p:cNvSpPr txBox="1"/>
          <p:nvPr/>
        </p:nvSpPr>
        <p:spPr>
          <a:xfrm>
            <a:off x="1368700" y="3809675"/>
            <a:ext cx="2266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a:solidFill>
                  <a:schemeClr val="lt1"/>
                </a:solidFill>
              </a:rPr>
              <a:t>Low Score Words</a:t>
            </a:r>
            <a:endParaRPr sz="1800" b="1">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311700" y="3360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highlight>
                  <a:srgbClr val="FFFFFF"/>
                </a:highlight>
              </a:rPr>
              <a:t>Cosine Similarity</a:t>
            </a:r>
            <a:endParaRPr/>
          </a:p>
        </p:txBody>
      </p:sp>
      <p:pic>
        <p:nvPicPr>
          <p:cNvPr id="192" name="Google Shape;192;p31"/>
          <p:cNvPicPr preferRelativeResize="0"/>
          <p:nvPr/>
        </p:nvPicPr>
        <p:blipFill>
          <a:blip r:embed="rId3">
            <a:alphaModFix/>
          </a:blip>
          <a:stretch>
            <a:fillRect/>
          </a:stretch>
        </p:blipFill>
        <p:spPr>
          <a:xfrm>
            <a:off x="4923550" y="1290100"/>
            <a:ext cx="3667501" cy="2445000"/>
          </a:xfrm>
          <a:prstGeom prst="rect">
            <a:avLst/>
          </a:prstGeom>
          <a:noFill/>
          <a:ln>
            <a:noFill/>
          </a:ln>
        </p:spPr>
      </p:pic>
      <p:sp>
        <p:nvSpPr>
          <p:cNvPr id="193" name="Google Shape;193;p31"/>
          <p:cNvSpPr txBox="1"/>
          <p:nvPr/>
        </p:nvSpPr>
        <p:spPr>
          <a:xfrm>
            <a:off x="427975" y="1175000"/>
            <a:ext cx="4240800" cy="28938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Cosine similarity measures the similarity between two vectors of an inner product space. </a:t>
            </a:r>
            <a:endParaRPr sz="1600" b="1">
              <a:solidFill>
                <a:schemeClr val="lt1"/>
              </a:solidFill>
              <a:highlight>
                <a:srgbClr val="FFFFFF"/>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It is measured by the cosine of the angle between two vectors and determines whether two vectors are pointing in roughly the same direction. </a:t>
            </a:r>
            <a:endParaRPr sz="1600" b="1">
              <a:solidFill>
                <a:schemeClr val="lt1"/>
              </a:solidFill>
              <a:highlight>
                <a:srgbClr val="FFFFFF"/>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It is often used to measure document similarity in text analysis.</a:t>
            </a:r>
            <a:endParaRPr sz="1600" b="1">
              <a:solidFill>
                <a:schemeClr val="lt1"/>
              </a:solidFill>
              <a:latin typeface="Montserrat"/>
              <a:ea typeface="Montserrat"/>
              <a:cs typeface="Montserrat"/>
              <a:sym typeface="Montserrat"/>
            </a:endParaRPr>
          </a:p>
        </p:txBody>
      </p:sp>
      <p:pic>
        <p:nvPicPr>
          <p:cNvPr id="194" name="Google Shape;194;p31"/>
          <p:cNvPicPr preferRelativeResize="0"/>
          <p:nvPr/>
        </p:nvPicPr>
        <p:blipFill>
          <a:blip r:embed="rId4">
            <a:alphaModFix/>
          </a:blip>
          <a:stretch>
            <a:fillRect/>
          </a:stretch>
        </p:blipFill>
        <p:spPr>
          <a:xfrm>
            <a:off x="1943300" y="3840800"/>
            <a:ext cx="3981450" cy="1095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457200" algn="l" rtl="0">
              <a:spcBef>
                <a:spcPts val="0"/>
              </a:spcBef>
              <a:spcAft>
                <a:spcPts val="0"/>
              </a:spcAft>
              <a:buNone/>
            </a:pPr>
            <a:r>
              <a:rPr lang="en-GB" b="1">
                <a:latin typeface="Montserrat"/>
                <a:ea typeface="Montserrat"/>
                <a:cs typeface="Montserrat"/>
                <a:sym typeface="Montserrat"/>
              </a:rPr>
              <a:t>Content</a:t>
            </a:r>
            <a:endParaRPr b="1">
              <a:latin typeface="Montserrat"/>
              <a:ea typeface="Montserrat"/>
              <a:cs typeface="Montserrat"/>
              <a:sym typeface="Montserrat"/>
            </a:endParaRPr>
          </a:p>
        </p:txBody>
      </p:sp>
      <p:sp>
        <p:nvSpPr>
          <p:cNvPr id="62" name="Google Shape;62;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chemeClr val="dk2"/>
                </a:highlight>
                <a:latin typeface="Montserrat"/>
                <a:ea typeface="Montserrat"/>
                <a:cs typeface="Montserrat"/>
                <a:sym typeface="Montserrat"/>
              </a:rPr>
              <a:t>Problem Statement</a:t>
            </a:r>
            <a:endParaRPr sz="1600" b="1">
              <a:solidFill>
                <a:schemeClr val="lt1"/>
              </a:solidFill>
              <a:highlight>
                <a:schemeClr val="dk2"/>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chemeClr val="dk2"/>
                </a:highlight>
                <a:latin typeface="Montserrat"/>
                <a:ea typeface="Montserrat"/>
                <a:cs typeface="Montserrat"/>
                <a:sym typeface="Montserrat"/>
              </a:rPr>
              <a:t>Data Summary</a:t>
            </a:r>
            <a:endParaRPr sz="1600" b="1">
              <a:solidFill>
                <a:schemeClr val="lt1"/>
              </a:solidFill>
              <a:highlight>
                <a:schemeClr val="dk2"/>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chemeClr val="dk2"/>
                </a:highlight>
                <a:latin typeface="Montserrat"/>
                <a:ea typeface="Montserrat"/>
                <a:cs typeface="Montserrat"/>
                <a:sym typeface="Montserrat"/>
              </a:rPr>
              <a:t>Recommendation System</a:t>
            </a:r>
            <a:endParaRPr sz="1600" b="1">
              <a:solidFill>
                <a:schemeClr val="lt1"/>
              </a:solidFill>
              <a:highlight>
                <a:schemeClr val="dk2"/>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chemeClr val="dk2"/>
                </a:highlight>
                <a:latin typeface="Montserrat"/>
                <a:ea typeface="Montserrat"/>
                <a:cs typeface="Montserrat"/>
                <a:sym typeface="Montserrat"/>
              </a:rPr>
              <a:t>Product Recommendation</a:t>
            </a:r>
            <a:endParaRPr sz="1600" b="1">
              <a:solidFill>
                <a:schemeClr val="lt1"/>
              </a:solidFill>
              <a:highlight>
                <a:schemeClr val="dk2"/>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chemeClr val="dk2"/>
                </a:highlight>
                <a:latin typeface="Montserrat"/>
                <a:ea typeface="Montserrat"/>
                <a:cs typeface="Montserrat"/>
                <a:sym typeface="Montserrat"/>
              </a:rPr>
              <a:t>Approaches of Recommendation Systems</a:t>
            </a:r>
            <a:endParaRPr sz="1600" b="1">
              <a:solidFill>
                <a:schemeClr val="lt1"/>
              </a:solidFill>
              <a:highlight>
                <a:schemeClr val="dk2"/>
              </a:highlight>
              <a:latin typeface="Montserrat"/>
              <a:ea typeface="Montserrat"/>
              <a:cs typeface="Montserrat"/>
              <a:sym typeface="Montserrat"/>
            </a:endParaRPr>
          </a:p>
          <a:p>
            <a:pPr marL="457200" lvl="0" indent="-330200" algn="l" rtl="0">
              <a:lnSpc>
                <a:spcPct val="100000"/>
              </a:lnSpc>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Exploratory Data Analysis</a:t>
            </a:r>
            <a:endParaRPr sz="1600" b="1">
              <a:solidFill>
                <a:schemeClr val="lt1"/>
              </a:solidFill>
              <a:highlight>
                <a:srgbClr val="FFFFFF"/>
              </a:highlight>
              <a:latin typeface="Montserrat"/>
              <a:ea typeface="Montserrat"/>
              <a:cs typeface="Montserrat"/>
              <a:sym typeface="Montserrat"/>
            </a:endParaRPr>
          </a:p>
          <a:p>
            <a:pPr marL="457200" lvl="0" indent="-330200" algn="l" rtl="0">
              <a:lnSpc>
                <a:spcPct val="100000"/>
              </a:lnSpc>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Machine Learning Algorithm</a:t>
            </a:r>
            <a:endParaRPr sz="1600" b="1">
              <a:solidFill>
                <a:schemeClr val="lt1"/>
              </a:solidFill>
              <a:highlight>
                <a:srgbClr val="FFFFFF"/>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chemeClr val="dk2"/>
                </a:highlight>
                <a:latin typeface="Montserrat"/>
                <a:ea typeface="Montserrat"/>
                <a:cs typeface="Montserrat"/>
                <a:sym typeface="Montserrat"/>
              </a:rPr>
              <a:t>Challenges</a:t>
            </a:r>
            <a:endParaRPr sz="1600" b="1">
              <a:solidFill>
                <a:schemeClr val="lt1"/>
              </a:solidFill>
              <a:highlight>
                <a:schemeClr val="dk2"/>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chemeClr val="dk2"/>
                </a:highlight>
                <a:latin typeface="Montserrat"/>
                <a:ea typeface="Montserrat"/>
                <a:cs typeface="Montserrat"/>
                <a:sym typeface="Montserrat"/>
              </a:rPr>
              <a:t>Conclusion</a:t>
            </a:r>
            <a:endParaRPr sz="1600" b="1">
              <a:solidFill>
                <a:schemeClr val="lt1"/>
              </a:solidFill>
              <a:highlight>
                <a:schemeClr val="dk2"/>
              </a:highlight>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2"/>
          <p:cNvSpPr txBox="1">
            <a:spLocks noGrp="1"/>
          </p:cNvSpPr>
          <p:nvPr>
            <p:ph type="title"/>
          </p:nvPr>
        </p:nvSpPr>
        <p:spPr>
          <a:xfrm>
            <a:off x="311700" y="124500"/>
            <a:ext cx="8520600" cy="6615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b="1">
                <a:latin typeface="Montserrat"/>
                <a:ea typeface="Montserrat"/>
                <a:cs typeface="Montserrat"/>
                <a:sym typeface="Montserrat"/>
              </a:rPr>
              <a:t>Token Relevance to a Particular User</a:t>
            </a:r>
            <a:endParaRPr b="1">
              <a:latin typeface="Montserrat"/>
              <a:ea typeface="Montserrat"/>
              <a:cs typeface="Montserrat"/>
              <a:sym typeface="Montserrat"/>
            </a:endParaRPr>
          </a:p>
          <a:p>
            <a:pPr marL="0" lvl="0" indent="0" algn="ctr" rtl="0">
              <a:spcBef>
                <a:spcPts val="0"/>
              </a:spcBef>
              <a:spcAft>
                <a:spcPts val="0"/>
              </a:spcAft>
              <a:buNone/>
            </a:pPr>
            <a:endParaRPr/>
          </a:p>
        </p:txBody>
      </p:sp>
      <p:sp>
        <p:nvSpPr>
          <p:cNvPr id="200" name="Google Shape;200;p32"/>
          <p:cNvSpPr txBox="1">
            <a:spLocks noGrp="1"/>
          </p:cNvSpPr>
          <p:nvPr>
            <p:ph type="body" idx="1"/>
          </p:nvPr>
        </p:nvSpPr>
        <p:spPr>
          <a:xfrm>
            <a:off x="1252800" y="910425"/>
            <a:ext cx="5711700" cy="41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lt1"/>
                </a:solidFill>
                <a:latin typeface="Montserrat"/>
                <a:ea typeface="Montserrat"/>
                <a:cs typeface="Montserrat"/>
                <a:sym typeface="Montserrat"/>
              </a:rPr>
              <a:t>UserId: </a:t>
            </a:r>
            <a:r>
              <a:rPr lang="en-GB" b="1">
                <a:solidFill>
                  <a:schemeClr val="lt1"/>
                </a:solidFill>
                <a:highlight>
                  <a:srgbClr val="FFFFFE"/>
                </a:highlight>
                <a:latin typeface="Montserrat"/>
                <a:ea typeface="Montserrat"/>
                <a:cs typeface="Montserrat"/>
                <a:sym typeface="Montserrat"/>
              </a:rPr>
              <a:t>A00414041RD0BXM6WK0GX</a:t>
            </a:r>
            <a:endParaRPr b="1">
              <a:solidFill>
                <a:schemeClr val="lt1"/>
              </a:solidFill>
              <a:highlight>
                <a:srgbClr val="FFFFFE"/>
              </a:highlight>
              <a:latin typeface="Montserrat"/>
              <a:ea typeface="Montserrat"/>
              <a:cs typeface="Montserrat"/>
              <a:sym typeface="Montserrat"/>
            </a:endParaRPr>
          </a:p>
          <a:p>
            <a:pPr marL="0" lvl="0" indent="0" algn="l" rtl="0">
              <a:spcBef>
                <a:spcPts val="0"/>
              </a:spcBef>
              <a:spcAft>
                <a:spcPts val="0"/>
              </a:spcAft>
              <a:buNone/>
            </a:pPr>
            <a:endParaRPr>
              <a:solidFill>
                <a:schemeClr val="lt1"/>
              </a:solidFill>
            </a:endParaRPr>
          </a:p>
        </p:txBody>
      </p:sp>
      <p:pic>
        <p:nvPicPr>
          <p:cNvPr id="201" name="Google Shape;201;p32"/>
          <p:cNvPicPr preferRelativeResize="0"/>
          <p:nvPr/>
        </p:nvPicPr>
        <p:blipFill>
          <a:blip r:embed="rId3">
            <a:alphaModFix/>
          </a:blip>
          <a:stretch>
            <a:fillRect/>
          </a:stretch>
        </p:blipFill>
        <p:spPr>
          <a:xfrm>
            <a:off x="1157050" y="1344503"/>
            <a:ext cx="2581275" cy="3369600"/>
          </a:xfrm>
          <a:prstGeom prst="rect">
            <a:avLst/>
          </a:prstGeom>
          <a:noFill/>
          <a:ln>
            <a:noFill/>
          </a:ln>
        </p:spPr>
      </p:pic>
      <p:pic>
        <p:nvPicPr>
          <p:cNvPr id="202" name="Google Shape;202;p32"/>
          <p:cNvPicPr preferRelativeResize="0"/>
          <p:nvPr/>
        </p:nvPicPr>
        <p:blipFill>
          <a:blip r:embed="rId4">
            <a:alphaModFix/>
          </a:blip>
          <a:stretch>
            <a:fillRect/>
          </a:stretch>
        </p:blipFill>
        <p:spPr>
          <a:xfrm>
            <a:off x="4524400" y="1374200"/>
            <a:ext cx="2305050" cy="3310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311700" y="140075"/>
            <a:ext cx="8520600" cy="66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Evaluation for Content - Based Recomm...</a:t>
            </a:r>
            <a:endParaRPr b="1">
              <a:latin typeface="Montserrat"/>
              <a:ea typeface="Montserrat"/>
              <a:cs typeface="Montserrat"/>
              <a:sym typeface="Montserrat"/>
            </a:endParaRPr>
          </a:p>
        </p:txBody>
      </p:sp>
      <p:pic>
        <p:nvPicPr>
          <p:cNvPr id="208" name="Google Shape;208;p33"/>
          <p:cNvPicPr preferRelativeResize="0"/>
          <p:nvPr/>
        </p:nvPicPr>
        <p:blipFill>
          <a:blip r:embed="rId3">
            <a:alphaModFix/>
          </a:blip>
          <a:stretch>
            <a:fillRect/>
          </a:stretch>
        </p:blipFill>
        <p:spPr>
          <a:xfrm>
            <a:off x="2085350" y="861925"/>
            <a:ext cx="6987724" cy="1961225"/>
          </a:xfrm>
          <a:prstGeom prst="rect">
            <a:avLst/>
          </a:prstGeom>
          <a:noFill/>
          <a:ln>
            <a:noFill/>
          </a:ln>
        </p:spPr>
      </p:pic>
      <p:pic>
        <p:nvPicPr>
          <p:cNvPr id="209" name="Google Shape;209;p33"/>
          <p:cNvPicPr preferRelativeResize="0"/>
          <p:nvPr/>
        </p:nvPicPr>
        <p:blipFill>
          <a:blip r:embed="rId4">
            <a:alphaModFix/>
          </a:blip>
          <a:stretch>
            <a:fillRect/>
          </a:stretch>
        </p:blipFill>
        <p:spPr>
          <a:xfrm>
            <a:off x="259622" y="2883500"/>
            <a:ext cx="8813453" cy="2087975"/>
          </a:xfrm>
          <a:prstGeom prst="rect">
            <a:avLst/>
          </a:prstGeom>
          <a:noFill/>
          <a:ln>
            <a:noFill/>
          </a:ln>
        </p:spPr>
      </p:pic>
      <p:sp>
        <p:nvSpPr>
          <p:cNvPr id="210" name="Google Shape;210;p33"/>
          <p:cNvSpPr txBox="1"/>
          <p:nvPr/>
        </p:nvSpPr>
        <p:spPr>
          <a:xfrm>
            <a:off x="108950" y="1229450"/>
            <a:ext cx="19764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solidFill>
                  <a:schemeClr val="lt1"/>
                </a:solidFill>
                <a:highlight>
                  <a:srgbClr val="FFFFFF"/>
                </a:highlight>
                <a:latin typeface="Montserrat"/>
                <a:ea typeface="Montserrat"/>
                <a:cs typeface="Montserrat"/>
                <a:sym typeface="Montserrat"/>
              </a:rPr>
              <a:t>recall@5:0.83814</a:t>
            </a:r>
            <a:endParaRPr sz="16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sz="16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r>
              <a:rPr lang="en-GB" sz="1600" b="1">
                <a:solidFill>
                  <a:schemeClr val="lt1"/>
                </a:solidFill>
                <a:highlight>
                  <a:srgbClr val="FFFFFF"/>
                </a:highlight>
                <a:latin typeface="Montserrat"/>
                <a:ea typeface="Montserrat"/>
                <a:cs typeface="Montserrat"/>
                <a:sym typeface="Montserrat"/>
              </a:rPr>
              <a:t>recall@10:0.8630</a:t>
            </a:r>
            <a:endParaRPr sz="16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sz="16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r>
              <a:rPr lang="en-GB" sz="1600" b="1">
                <a:solidFill>
                  <a:schemeClr val="lt1"/>
                </a:solidFill>
                <a:highlight>
                  <a:srgbClr val="FFFFFF"/>
                </a:highlight>
                <a:latin typeface="Montserrat"/>
                <a:ea typeface="Montserrat"/>
                <a:cs typeface="Montserrat"/>
                <a:sym typeface="Montserrat"/>
              </a:rPr>
              <a:t>recall@15:0.8680</a:t>
            </a:r>
            <a:endParaRPr sz="1600" b="1">
              <a:solidFill>
                <a:schemeClr val="lt1"/>
              </a:solidFill>
              <a:highlight>
                <a:srgbClr val="FFFFFF"/>
              </a:highlight>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Challenges</a:t>
            </a:r>
            <a:endParaRPr b="1">
              <a:latin typeface="Montserrat"/>
              <a:ea typeface="Montserrat"/>
              <a:cs typeface="Montserrat"/>
              <a:sym typeface="Montserrat"/>
            </a:endParaRPr>
          </a:p>
        </p:txBody>
      </p:sp>
      <p:sp>
        <p:nvSpPr>
          <p:cNvPr id="216" name="Google Shape;216;p34"/>
          <p:cNvSpPr txBox="1">
            <a:spLocks noGrp="1"/>
          </p:cNvSpPr>
          <p:nvPr>
            <p:ph type="body" idx="1"/>
          </p:nvPr>
        </p:nvSpPr>
        <p:spPr>
          <a:xfrm>
            <a:off x="311700" y="1206125"/>
            <a:ext cx="7143000" cy="1906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lt1"/>
              </a:buClr>
              <a:buSzPts val="1800"/>
              <a:buFont typeface="Montserrat"/>
              <a:buChar char="➢"/>
            </a:pPr>
            <a:r>
              <a:rPr lang="en-GB" b="1">
                <a:solidFill>
                  <a:schemeClr val="lt1"/>
                </a:solidFill>
                <a:latin typeface="Montserrat"/>
                <a:ea typeface="Montserrat"/>
                <a:cs typeface="Montserrat"/>
                <a:sym typeface="Montserrat"/>
              </a:rPr>
              <a:t>High Volume of Data.</a:t>
            </a:r>
            <a:endParaRPr b="1">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GB" b="1">
                <a:solidFill>
                  <a:schemeClr val="lt1"/>
                </a:solidFill>
                <a:latin typeface="Montserrat"/>
                <a:ea typeface="Montserrat"/>
                <a:cs typeface="Montserrat"/>
                <a:sym typeface="Montserrat"/>
              </a:rPr>
              <a:t>Elevating evaluation score for the models.</a:t>
            </a:r>
            <a:endParaRPr b="1">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GB" b="1">
                <a:solidFill>
                  <a:schemeClr val="lt1"/>
                </a:solidFill>
                <a:latin typeface="Montserrat"/>
                <a:ea typeface="Montserrat"/>
                <a:cs typeface="Montserrat"/>
                <a:sym typeface="Montserrat"/>
              </a:rPr>
              <a:t>Crashing of session due to large pivot matrix.</a:t>
            </a:r>
            <a:endParaRPr b="1">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GB" b="1">
                <a:solidFill>
                  <a:schemeClr val="lt1"/>
                </a:solidFill>
                <a:latin typeface="Montserrat"/>
                <a:ea typeface="Montserrat"/>
                <a:cs typeface="Montserrat"/>
                <a:sym typeface="Montserrat"/>
              </a:rPr>
              <a:t>Choosing optimal number of </a:t>
            </a:r>
            <a:r>
              <a:rPr lang="en-GB" b="1">
                <a:solidFill>
                  <a:schemeClr val="lt1"/>
                </a:solidFill>
                <a:highlight>
                  <a:srgbClr val="FFFFFE"/>
                </a:highlight>
                <a:latin typeface="Montserrat"/>
                <a:ea typeface="Montserrat"/>
                <a:cs typeface="Montserrat"/>
                <a:sym typeface="Montserrat"/>
              </a:rPr>
              <a:t>Factors in SVD.</a:t>
            </a:r>
            <a:endParaRPr b="1">
              <a:solidFill>
                <a:schemeClr val="lt1"/>
              </a:solidFill>
              <a:highlight>
                <a:srgbClr val="FFFFFE"/>
              </a:highlight>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GB" b="1">
                <a:solidFill>
                  <a:schemeClr val="lt1"/>
                </a:solidFill>
                <a:highlight>
                  <a:srgbClr val="FFFFFE"/>
                </a:highlight>
                <a:latin typeface="Montserrat"/>
                <a:ea typeface="Montserrat"/>
                <a:cs typeface="Montserrat"/>
                <a:sym typeface="Montserrat"/>
              </a:rPr>
              <a:t>Implementing of Hybrid recommendation Model.</a:t>
            </a:r>
            <a:endParaRPr b="1">
              <a:solidFill>
                <a:schemeClr val="lt1"/>
              </a:solidFill>
              <a:highlight>
                <a:srgbClr val="FFFFFE"/>
              </a:highlight>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endParaRPr>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Conclusion</a:t>
            </a:r>
            <a:endParaRPr b="1">
              <a:latin typeface="Montserrat"/>
              <a:ea typeface="Montserrat"/>
              <a:cs typeface="Montserrat"/>
              <a:sym typeface="Montserrat"/>
            </a:endParaRPr>
          </a:p>
        </p:txBody>
      </p:sp>
      <p:sp>
        <p:nvSpPr>
          <p:cNvPr id="222" name="Google Shape;222;p35"/>
          <p:cNvSpPr txBox="1"/>
          <p:nvPr/>
        </p:nvSpPr>
        <p:spPr>
          <a:xfrm>
            <a:off x="545200" y="1225400"/>
            <a:ext cx="6372600" cy="26166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We got </a:t>
            </a:r>
            <a:r>
              <a:rPr lang="en-GB" sz="1600" b="1">
                <a:solidFill>
                  <a:schemeClr val="lt1"/>
                </a:solidFill>
                <a:highlight>
                  <a:srgbClr val="FFFFFF"/>
                </a:highlight>
                <a:latin typeface="Montserrat"/>
                <a:ea typeface="Montserrat"/>
                <a:cs typeface="Montserrat"/>
                <a:sym typeface="Montserrat"/>
              </a:rPr>
              <a:t>recall@5: 0.3847 and recall@10: 0.4759</a:t>
            </a:r>
            <a:r>
              <a:rPr lang="en-GB" sz="1600" b="1">
                <a:solidFill>
                  <a:schemeClr val="lt1"/>
                </a:solidFill>
                <a:latin typeface="Montserrat"/>
                <a:ea typeface="Montserrat"/>
                <a:cs typeface="Montserrat"/>
                <a:sym typeface="Montserrat"/>
              </a:rPr>
              <a:t> for collaborative Model.</a:t>
            </a:r>
            <a:endParaRPr sz="1600" b="1">
              <a:solidFill>
                <a:schemeClr val="lt1"/>
              </a:solidFill>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We got </a:t>
            </a:r>
            <a:r>
              <a:rPr lang="en-GB" sz="1600" b="1">
                <a:solidFill>
                  <a:schemeClr val="lt1"/>
                </a:solidFill>
                <a:highlight>
                  <a:srgbClr val="FFFFFF"/>
                </a:highlight>
                <a:latin typeface="Montserrat"/>
                <a:ea typeface="Montserrat"/>
                <a:cs typeface="Montserrat"/>
                <a:sym typeface="Montserrat"/>
              </a:rPr>
              <a:t>recall@5: 0.83814 and recall@10: 0.8630</a:t>
            </a:r>
            <a:r>
              <a:rPr lang="en-GB" sz="1600" b="1">
                <a:solidFill>
                  <a:schemeClr val="lt1"/>
                </a:solidFill>
                <a:latin typeface="Montserrat"/>
                <a:ea typeface="Montserrat"/>
                <a:cs typeface="Montserrat"/>
                <a:sym typeface="Montserrat"/>
              </a:rPr>
              <a:t> for content-based Model.</a:t>
            </a:r>
            <a:endParaRPr sz="1600" b="1">
              <a:solidFill>
                <a:schemeClr val="lt1"/>
              </a:solidFill>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As we can see We are getting better recall value for content-based model than collaborative model.</a:t>
            </a:r>
            <a:endParaRPr sz="1600" b="1">
              <a:solidFill>
                <a:schemeClr val="lt1"/>
              </a:solidFill>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So we can conclude that content-based model is optimal model for product recommendation.</a:t>
            </a:r>
            <a:endParaRPr sz="1600" b="1">
              <a:solidFill>
                <a:schemeClr val="lt1"/>
              </a:solidFill>
              <a:latin typeface="Montserrat"/>
              <a:ea typeface="Montserrat"/>
              <a:cs typeface="Montserrat"/>
              <a:sym typeface="Montserrat"/>
            </a:endParaRPr>
          </a:p>
          <a:p>
            <a:pPr marL="0" lvl="0" indent="0" algn="l" rtl="0">
              <a:spcBef>
                <a:spcPts val="0"/>
              </a:spcBef>
              <a:spcAft>
                <a:spcPts val="0"/>
              </a:spcAft>
              <a:buNone/>
            </a:pPr>
            <a:endParaRPr sz="16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6"/>
          <p:cNvSpPr txBox="1">
            <a:spLocks noGrp="1"/>
          </p:cNvSpPr>
          <p:nvPr>
            <p:ph type="title"/>
          </p:nvPr>
        </p:nvSpPr>
        <p:spPr>
          <a:xfrm>
            <a:off x="2374325" y="1815750"/>
            <a:ext cx="4179300" cy="118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5600" b="1">
                <a:latin typeface="Montserrat"/>
                <a:ea typeface="Montserrat"/>
                <a:cs typeface="Montserrat"/>
                <a:sym typeface="Montserrat"/>
              </a:rPr>
              <a:t>Thank You</a:t>
            </a:r>
            <a:endParaRPr sz="5600" b="1">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b="1">
                <a:latin typeface="Montserrat"/>
                <a:ea typeface="Montserrat"/>
                <a:cs typeface="Montserrat"/>
                <a:sym typeface="Montserrat"/>
              </a:rPr>
              <a:t>Q &amp; A</a:t>
            </a:r>
            <a:endParaRPr b="1">
              <a:latin typeface="Montserrat"/>
              <a:ea typeface="Montserrat"/>
              <a:cs typeface="Montserrat"/>
              <a:sym typeface="Montserrat"/>
            </a:endParaRPr>
          </a:p>
        </p:txBody>
      </p:sp>
      <p:sp>
        <p:nvSpPr>
          <p:cNvPr id="233" name="Google Shape;233;p3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166125" y="132275"/>
            <a:ext cx="8520600" cy="638100"/>
          </a:xfrm>
          <a:prstGeom prst="rect">
            <a:avLst/>
          </a:prstGeom>
        </p:spPr>
        <p:txBody>
          <a:bodyPr spcFirstLastPara="1" wrap="square" lIns="91425" tIns="91425" rIns="91425" bIns="91425" anchor="t" anchorCtr="0">
            <a:noAutofit/>
          </a:bodyPr>
          <a:lstStyle/>
          <a:p>
            <a:pPr marL="0" lvl="0" indent="457200" algn="l" rtl="0">
              <a:spcBef>
                <a:spcPts val="0"/>
              </a:spcBef>
              <a:spcAft>
                <a:spcPts val="0"/>
              </a:spcAft>
              <a:buNone/>
            </a:pPr>
            <a:r>
              <a:rPr lang="en-GB" b="1">
                <a:latin typeface="Montserrat"/>
                <a:ea typeface="Montserrat"/>
                <a:cs typeface="Montserrat"/>
                <a:sym typeface="Montserrat"/>
              </a:rPr>
              <a:t>Problem Statement</a:t>
            </a:r>
            <a:endParaRPr b="1">
              <a:latin typeface="Montserrat"/>
              <a:ea typeface="Montserrat"/>
              <a:cs typeface="Montserrat"/>
              <a:sym typeface="Montserrat"/>
            </a:endParaRPr>
          </a:p>
        </p:txBody>
      </p:sp>
      <p:sp>
        <p:nvSpPr>
          <p:cNvPr id="68" name="Google Shape;68;p15"/>
          <p:cNvSpPr txBox="1">
            <a:spLocks noGrp="1"/>
          </p:cNvSpPr>
          <p:nvPr>
            <p:ph type="body" idx="1"/>
          </p:nvPr>
        </p:nvSpPr>
        <p:spPr>
          <a:xfrm>
            <a:off x="166125" y="770375"/>
            <a:ext cx="5794500" cy="39297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Many online businesses rely on customer reviews and ratings. Explicit feedback is especially important in the ecommerce industry where all customer engagements are impacted by these ratings. Amazon relies on such rating data to power its recommendation engine to provide the best beauty product recommendations that are personalized and most relevant to the user.</a:t>
            </a:r>
            <a:endParaRPr sz="1600" b="1">
              <a:solidFill>
                <a:schemeClr val="lt1"/>
              </a:solidFill>
              <a:highlight>
                <a:srgbClr val="FFFFFF"/>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Build a recommender engine that reviews the customer ratings and purchase history to recommend items and improve sales for beauty products.</a:t>
            </a:r>
            <a:endParaRPr>
              <a:solidFill>
                <a:srgbClr val="595858"/>
              </a:solidFill>
              <a:highlight>
                <a:srgbClr val="FFFFFF"/>
              </a:highlight>
              <a:latin typeface="Roboto"/>
              <a:ea typeface="Roboto"/>
              <a:cs typeface="Roboto"/>
              <a:sym typeface="Roboto"/>
            </a:endParaRPr>
          </a:p>
          <a:p>
            <a:pPr marL="457200" lvl="0" indent="0" algn="l" rtl="0">
              <a:spcBef>
                <a:spcPts val="1600"/>
              </a:spcBef>
              <a:spcAft>
                <a:spcPts val="0"/>
              </a:spcAft>
              <a:buNone/>
            </a:pPr>
            <a:endParaRPr>
              <a:solidFill>
                <a:schemeClr val="lt1"/>
              </a:solidFill>
            </a:endParaRPr>
          </a:p>
          <a:p>
            <a:pPr marL="0" lvl="0" indent="0" algn="l" rtl="0">
              <a:spcBef>
                <a:spcPts val="0"/>
              </a:spcBef>
              <a:spcAft>
                <a:spcPts val="0"/>
              </a:spcAft>
              <a:buNone/>
            </a:pPr>
            <a:endParaRPr>
              <a:solidFill>
                <a:schemeClr val="lt1"/>
              </a:solidFill>
            </a:endParaRPr>
          </a:p>
        </p:txBody>
      </p:sp>
      <p:pic>
        <p:nvPicPr>
          <p:cNvPr id="69" name="Google Shape;69;p15"/>
          <p:cNvPicPr preferRelativeResize="0"/>
          <p:nvPr/>
        </p:nvPicPr>
        <p:blipFill>
          <a:blip r:embed="rId3">
            <a:alphaModFix/>
          </a:blip>
          <a:stretch>
            <a:fillRect/>
          </a:stretch>
        </p:blipFill>
        <p:spPr>
          <a:xfrm>
            <a:off x="5867175" y="1051750"/>
            <a:ext cx="3225849" cy="2706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Data Summary</a:t>
            </a:r>
            <a:endParaRPr b="1">
              <a:latin typeface="Montserrat"/>
              <a:ea typeface="Montserrat"/>
              <a:cs typeface="Montserrat"/>
              <a:sym typeface="Montserrat"/>
            </a:endParaRPr>
          </a:p>
        </p:txBody>
      </p:sp>
      <p:sp>
        <p:nvSpPr>
          <p:cNvPr id="75" name="Google Shape;75;p16"/>
          <p:cNvSpPr txBox="1">
            <a:spLocks noGrp="1"/>
          </p:cNvSpPr>
          <p:nvPr>
            <p:ph type="body" idx="1"/>
          </p:nvPr>
        </p:nvSpPr>
        <p:spPr>
          <a:xfrm>
            <a:off x="311700" y="1299500"/>
            <a:ext cx="3625800" cy="2778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reviewerID - UserId</a:t>
            </a:r>
            <a:endParaRPr sz="1600" b="1">
              <a:solidFill>
                <a:schemeClr val="lt1"/>
              </a:solidFill>
              <a:highlight>
                <a:srgbClr val="FFFFFF"/>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asin - ProductId      </a:t>
            </a:r>
            <a:endParaRPr sz="1600" b="1">
              <a:solidFill>
                <a:schemeClr val="lt1"/>
              </a:solidFill>
              <a:highlight>
                <a:srgbClr val="FFFFFF"/>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reviewer Name - User Name   </a:t>
            </a:r>
            <a:endParaRPr sz="1600" b="1">
              <a:solidFill>
                <a:schemeClr val="lt1"/>
              </a:solidFill>
              <a:highlight>
                <a:srgbClr val="FFFFFF"/>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helpful         </a:t>
            </a:r>
            <a:endParaRPr sz="1600" b="1">
              <a:solidFill>
                <a:schemeClr val="lt1"/>
              </a:solidFill>
              <a:highlight>
                <a:srgbClr val="FFFFFF"/>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review Text     </a:t>
            </a:r>
            <a:endParaRPr sz="1600" b="1">
              <a:solidFill>
                <a:schemeClr val="lt1"/>
              </a:solidFill>
              <a:highlight>
                <a:srgbClr val="FFFFFF"/>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overall - Rating       </a:t>
            </a:r>
            <a:endParaRPr sz="1600" b="1">
              <a:solidFill>
                <a:schemeClr val="lt1"/>
              </a:solidFill>
              <a:highlight>
                <a:srgbClr val="FFFFFF"/>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summary        </a:t>
            </a:r>
            <a:endParaRPr sz="1600" b="1">
              <a:solidFill>
                <a:schemeClr val="lt1"/>
              </a:solidFill>
              <a:highlight>
                <a:srgbClr val="FFFFFF"/>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unixReviewTime </a:t>
            </a:r>
            <a:endParaRPr sz="1600" b="1">
              <a:solidFill>
                <a:schemeClr val="lt1"/>
              </a:solidFill>
              <a:highlight>
                <a:srgbClr val="FFFFFF"/>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review Time</a:t>
            </a:r>
            <a:endParaRPr sz="1600" b="1">
              <a:solidFill>
                <a:schemeClr val="lt1"/>
              </a:solidFill>
              <a:latin typeface="Montserrat"/>
              <a:ea typeface="Montserrat"/>
              <a:cs typeface="Montserrat"/>
              <a:sym typeface="Montserrat"/>
            </a:endParaRPr>
          </a:p>
        </p:txBody>
      </p:sp>
      <p:pic>
        <p:nvPicPr>
          <p:cNvPr id="76" name="Google Shape;76;p16"/>
          <p:cNvPicPr preferRelativeResize="0"/>
          <p:nvPr/>
        </p:nvPicPr>
        <p:blipFill>
          <a:blip r:embed="rId3">
            <a:alphaModFix/>
          </a:blip>
          <a:stretch>
            <a:fillRect/>
          </a:stretch>
        </p:blipFill>
        <p:spPr>
          <a:xfrm>
            <a:off x="4164750" y="1844225"/>
            <a:ext cx="4040700" cy="2443300"/>
          </a:xfrm>
          <a:prstGeom prst="rect">
            <a:avLst/>
          </a:prstGeom>
          <a:noFill/>
          <a:ln>
            <a:noFill/>
          </a:ln>
        </p:spPr>
      </p:pic>
      <p:sp>
        <p:nvSpPr>
          <p:cNvPr id="77" name="Google Shape;77;p16"/>
          <p:cNvSpPr txBox="1"/>
          <p:nvPr/>
        </p:nvSpPr>
        <p:spPr>
          <a:xfrm>
            <a:off x="4164750" y="1066050"/>
            <a:ext cx="39978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solidFill>
                  <a:schemeClr val="lt1"/>
                </a:solidFill>
                <a:latin typeface="Montserrat"/>
                <a:ea typeface="Montserrat"/>
                <a:cs typeface="Montserrat"/>
                <a:sym typeface="Montserrat"/>
              </a:rPr>
              <a:t>Total Row - 198502</a:t>
            </a:r>
            <a:endParaRPr sz="1600" b="1">
              <a:solidFill>
                <a:schemeClr val="lt1"/>
              </a:solidFill>
              <a:latin typeface="Montserrat"/>
              <a:ea typeface="Montserrat"/>
              <a:cs typeface="Montserrat"/>
              <a:sym typeface="Montserrat"/>
            </a:endParaRPr>
          </a:p>
          <a:p>
            <a:pPr marL="0" lvl="0" indent="0" algn="l" rtl="0">
              <a:spcBef>
                <a:spcPts val="0"/>
              </a:spcBef>
              <a:spcAft>
                <a:spcPts val="0"/>
              </a:spcAft>
              <a:buNone/>
            </a:pPr>
            <a:r>
              <a:rPr lang="en-GB" sz="1600" b="1">
                <a:solidFill>
                  <a:schemeClr val="lt1"/>
                </a:solidFill>
                <a:latin typeface="Montserrat"/>
                <a:ea typeface="Montserrat"/>
                <a:cs typeface="Montserrat"/>
                <a:sym typeface="Montserrat"/>
              </a:rPr>
              <a:t>Total columns - 9</a:t>
            </a:r>
            <a:endParaRPr sz="1600" b="1">
              <a:solidFill>
                <a:schemeClr val="lt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Recommended Systems</a:t>
            </a:r>
            <a:endParaRPr b="1">
              <a:latin typeface="Montserrat"/>
              <a:ea typeface="Montserrat"/>
              <a:cs typeface="Montserrat"/>
              <a:sym typeface="Montserrat"/>
            </a:endParaRPr>
          </a:p>
        </p:txBody>
      </p:sp>
      <p:sp>
        <p:nvSpPr>
          <p:cNvPr id="83" name="Google Shape;83;p17"/>
          <p:cNvSpPr txBox="1">
            <a:spLocks noGrp="1"/>
          </p:cNvSpPr>
          <p:nvPr>
            <p:ph type="body" idx="1"/>
          </p:nvPr>
        </p:nvSpPr>
        <p:spPr>
          <a:xfrm>
            <a:off x="78275" y="1120525"/>
            <a:ext cx="4886100" cy="3439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Sharp system that provides idea about item to users that might interest them.</a:t>
            </a:r>
            <a:endParaRPr sz="1600" b="1">
              <a:solidFill>
                <a:schemeClr val="lt1"/>
              </a:solidFill>
              <a:latin typeface="Montserrat"/>
              <a:ea typeface="Montserrat"/>
              <a:cs typeface="Montserrat"/>
              <a:sym typeface="Montserrat"/>
            </a:endParaRPr>
          </a:p>
          <a:p>
            <a:pPr marL="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457200" lvl="0" indent="-330200" algn="l" rtl="0">
              <a:spcBef>
                <a:spcPts val="0"/>
              </a:spcBef>
              <a:spcAft>
                <a:spcPts val="0"/>
              </a:spcAft>
              <a:buClr>
                <a:schemeClr val="lt1"/>
              </a:buClr>
              <a:buSzPts val="1600"/>
              <a:buChar char="➢"/>
            </a:pPr>
            <a:r>
              <a:rPr lang="en-GB" sz="1600" b="1">
                <a:solidFill>
                  <a:schemeClr val="lt1"/>
                </a:solidFill>
                <a:latin typeface="Montserrat"/>
                <a:ea typeface="Montserrat"/>
                <a:cs typeface="Montserrat"/>
                <a:sym typeface="Montserrat"/>
              </a:rPr>
              <a:t>Recommendation system is subclass of information filtering to predict preferences to the items used by or for users. It personalize recommendation and deals with information overload. These demands throws some challenges so different approaches like memory based, model based are used.</a:t>
            </a:r>
            <a:r>
              <a:rPr lang="en-GB" sz="1600" b="1">
                <a:solidFill>
                  <a:schemeClr val="lt1"/>
                </a:solidFill>
              </a:rPr>
              <a:t> </a:t>
            </a:r>
            <a:endParaRPr sz="1600" b="1">
              <a:solidFill>
                <a:schemeClr val="lt1"/>
              </a:solidFill>
            </a:endParaRPr>
          </a:p>
        </p:txBody>
      </p:sp>
      <p:pic>
        <p:nvPicPr>
          <p:cNvPr id="84" name="Google Shape;84;p17"/>
          <p:cNvPicPr preferRelativeResize="0"/>
          <p:nvPr/>
        </p:nvPicPr>
        <p:blipFill>
          <a:blip r:embed="rId3">
            <a:alphaModFix/>
          </a:blip>
          <a:stretch>
            <a:fillRect/>
          </a:stretch>
        </p:blipFill>
        <p:spPr>
          <a:xfrm>
            <a:off x="4964525" y="1237250"/>
            <a:ext cx="4054200" cy="3011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Product Recommendation</a:t>
            </a:r>
            <a:endParaRPr b="1">
              <a:latin typeface="Montserrat"/>
              <a:ea typeface="Montserrat"/>
              <a:cs typeface="Montserrat"/>
              <a:sym typeface="Montserrat"/>
            </a:endParaRPr>
          </a:p>
        </p:txBody>
      </p:sp>
      <p:sp>
        <p:nvSpPr>
          <p:cNvPr id="90" name="Google Shape;90;p18"/>
          <p:cNvSpPr txBox="1">
            <a:spLocks noGrp="1"/>
          </p:cNvSpPr>
          <p:nvPr>
            <p:ph type="body" idx="1"/>
          </p:nvPr>
        </p:nvSpPr>
        <p:spPr>
          <a:xfrm>
            <a:off x="311700" y="1152475"/>
            <a:ext cx="3546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91" name="Google Shape;91;p18"/>
          <p:cNvPicPr preferRelativeResize="0"/>
          <p:nvPr/>
        </p:nvPicPr>
        <p:blipFill>
          <a:blip r:embed="rId3">
            <a:alphaModFix/>
          </a:blip>
          <a:stretch>
            <a:fillRect/>
          </a:stretch>
        </p:blipFill>
        <p:spPr>
          <a:xfrm>
            <a:off x="4302475" y="1277075"/>
            <a:ext cx="4571951" cy="3291800"/>
          </a:xfrm>
          <a:prstGeom prst="rect">
            <a:avLst/>
          </a:prstGeom>
          <a:noFill/>
          <a:ln>
            <a:noFill/>
          </a:ln>
        </p:spPr>
      </p:pic>
      <p:pic>
        <p:nvPicPr>
          <p:cNvPr id="92" name="Google Shape;92;p18"/>
          <p:cNvPicPr preferRelativeResize="0"/>
          <p:nvPr/>
        </p:nvPicPr>
        <p:blipFill>
          <a:blip r:embed="rId4">
            <a:alphaModFix/>
          </a:blip>
          <a:stretch>
            <a:fillRect/>
          </a:stretch>
        </p:blipFill>
        <p:spPr>
          <a:xfrm>
            <a:off x="653650" y="1214775"/>
            <a:ext cx="3415650" cy="3416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Need of recommendation systems:</a:t>
            </a:r>
            <a:endParaRPr b="1">
              <a:latin typeface="Montserrat"/>
              <a:ea typeface="Montserrat"/>
              <a:cs typeface="Montserrat"/>
              <a:sym typeface="Montserrat"/>
            </a:endParaRPr>
          </a:p>
        </p:txBody>
      </p:sp>
      <p:sp>
        <p:nvSpPr>
          <p:cNvPr id="98" name="Google Shape;98;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99" name="Google Shape;99;p19"/>
          <p:cNvPicPr preferRelativeResize="0"/>
          <p:nvPr/>
        </p:nvPicPr>
        <p:blipFill>
          <a:blip r:embed="rId3">
            <a:alphaModFix/>
          </a:blip>
          <a:stretch>
            <a:fillRect/>
          </a:stretch>
        </p:blipFill>
        <p:spPr>
          <a:xfrm>
            <a:off x="1472875" y="1152475"/>
            <a:ext cx="5522600" cy="3577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b="1">
                <a:latin typeface="Montserrat"/>
                <a:ea typeface="Montserrat"/>
                <a:cs typeface="Montserrat"/>
                <a:sym typeface="Montserrat"/>
              </a:rPr>
              <a:t>Approaches of Recommendation System</a:t>
            </a:r>
            <a:r>
              <a:rPr lang="en-GB" b="1">
                <a:solidFill>
                  <a:srgbClr val="980000"/>
                </a:solidFill>
                <a:latin typeface="Montserrat"/>
                <a:ea typeface="Montserrat"/>
                <a:cs typeface="Montserrat"/>
                <a:sym typeface="Montserrat"/>
              </a:rPr>
              <a:t> </a:t>
            </a:r>
            <a:endParaRPr sz="3800" b="1">
              <a:solidFill>
                <a:srgbClr val="980000"/>
              </a:solidFill>
              <a:latin typeface="Montserrat"/>
              <a:ea typeface="Montserrat"/>
              <a:cs typeface="Montserrat"/>
              <a:sym typeface="Montserrat"/>
            </a:endParaRPr>
          </a:p>
        </p:txBody>
      </p:sp>
      <p:sp>
        <p:nvSpPr>
          <p:cNvPr id="105" name="Google Shape;105;p20"/>
          <p:cNvSpPr txBox="1">
            <a:spLocks noGrp="1"/>
          </p:cNvSpPr>
          <p:nvPr>
            <p:ph type="body" idx="1"/>
          </p:nvPr>
        </p:nvSpPr>
        <p:spPr>
          <a:xfrm>
            <a:off x="311700" y="1268375"/>
            <a:ext cx="4500600" cy="33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134F5C"/>
                </a:solidFill>
                <a:latin typeface="Montserrat"/>
                <a:ea typeface="Montserrat"/>
                <a:cs typeface="Montserrat"/>
                <a:sym typeface="Montserrat"/>
              </a:rPr>
              <a:t>Recommendation system is usually classified on rating estimation:</a:t>
            </a:r>
            <a:endParaRPr b="1">
              <a:solidFill>
                <a:srgbClr val="134F5C"/>
              </a:solidFill>
              <a:latin typeface="Montserrat"/>
              <a:ea typeface="Montserrat"/>
              <a:cs typeface="Montserrat"/>
              <a:sym typeface="Montserrat"/>
            </a:endParaRPr>
          </a:p>
          <a:p>
            <a:pPr marL="0" lvl="0" indent="0" algn="l" rtl="0">
              <a:spcBef>
                <a:spcPts val="0"/>
              </a:spcBef>
              <a:spcAft>
                <a:spcPts val="0"/>
              </a:spcAft>
              <a:buNone/>
            </a:pPr>
            <a:endParaRPr b="1">
              <a:solidFill>
                <a:srgbClr val="134F5C"/>
              </a:solidFill>
              <a:latin typeface="Montserrat"/>
              <a:ea typeface="Montserrat"/>
              <a:cs typeface="Montserrat"/>
              <a:sym typeface="Montserrat"/>
            </a:endParaRPr>
          </a:p>
          <a:p>
            <a:pPr marL="457200" lvl="0" indent="-342900" algn="l" rtl="0">
              <a:spcBef>
                <a:spcPts val="0"/>
              </a:spcBef>
              <a:spcAft>
                <a:spcPts val="0"/>
              </a:spcAft>
              <a:buClr>
                <a:srgbClr val="134F5C"/>
              </a:buClr>
              <a:buSzPts val="1800"/>
              <a:buFont typeface="Montserrat"/>
              <a:buChar char="➢"/>
            </a:pPr>
            <a:r>
              <a:rPr lang="en-GB" b="1">
                <a:solidFill>
                  <a:srgbClr val="134F5C"/>
                </a:solidFill>
                <a:latin typeface="Montserrat"/>
                <a:ea typeface="Montserrat"/>
                <a:cs typeface="Montserrat"/>
                <a:sym typeface="Montserrat"/>
              </a:rPr>
              <a:t>Collaborative Filtering system</a:t>
            </a:r>
            <a:endParaRPr b="1">
              <a:solidFill>
                <a:srgbClr val="134F5C"/>
              </a:solidFill>
              <a:latin typeface="Montserrat"/>
              <a:ea typeface="Montserrat"/>
              <a:cs typeface="Montserrat"/>
              <a:sym typeface="Montserrat"/>
            </a:endParaRPr>
          </a:p>
          <a:p>
            <a:pPr marL="457200" lvl="0" indent="-342900" algn="l" rtl="0">
              <a:spcBef>
                <a:spcPts val="0"/>
              </a:spcBef>
              <a:spcAft>
                <a:spcPts val="0"/>
              </a:spcAft>
              <a:buClr>
                <a:srgbClr val="134F5C"/>
              </a:buClr>
              <a:buSzPts val="1800"/>
              <a:buFont typeface="Montserrat"/>
              <a:buChar char="➢"/>
            </a:pPr>
            <a:r>
              <a:rPr lang="en-GB" b="1">
                <a:solidFill>
                  <a:srgbClr val="134F5C"/>
                </a:solidFill>
                <a:latin typeface="Montserrat"/>
                <a:ea typeface="Montserrat"/>
                <a:cs typeface="Montserrat"/>
                <a:sym typeface="Montserrat"/>
              </a:rPr>
              <a:t>Content based system</a:t>
            </a:r>
            <a:endParaRPr b="1">
              <a:solidFill>
                <a:srgbClr val="134F5C"/>
              </a:solidFill>
              <a:latin typeface="Montserrat"/>
              <a:ea typeface="Montserrat"/>
              <a:cs typeface="Montserrat"/>
              <a:sym typeface="Montserrat"/>
            </a:endParaRPr>
          </a:p>
          <a:p>
            <a:pPr marL="457200" lvl="0" indent="-342900" algn="l" rtl="0">
              <a:spcBef>
                <a:spcPts val="0"/>
              </a:spcBef>
              <a:spcAft>
                <a:spcPts val="0"/>
              </a:spcAft>
              <a:buClr>
                <a:srgbClr val="134F5C"/>
              </a:buClr>
              <a:buSzPts val="1800"/>
              <a:buFont typeface="Montserrat"/>
              <a:buChar char="➢"/>
            </a:pPr>
            <a:r>
              <a:rPr lang="en-GB" b="1">
                <a:solidFill>
                  <a:srgbClr val="134F5C"/>
                </a:solidFill>
                <a:latin typeface="Montserrat"/>
                <a:ea typeface="Montserrat"/>
                <a:cs typeface="Montserrat"/>
                <a:sym typeface="Montserrat"/>
              </a:rPr>
              <a:t>Hybrid based system</a:t>
            </a:r>
            <a:endParaRPr b="1">
              <a:solidFill>
                <a:srgbClr val="134F5C"/>
              </a:solidFill>
              <a:latin typeface="Montserrat"/>
              <a:ea typeface="Montserrat"/>
              <a:cs typeface="Montserrat"/>
              <a:sym typeface="Montserrat"/>
            </a:endParaRPr>
          </a:p>
          <a:p>
            <a:pPr marL="0" lvl="0" indent="0" algn="l" rtl="0">
              <a:spcBef>
                <a:spcPts val="0"/>
              </a:spcBef>
              <a:spcAft>
                <a:spcPts val="0"/>
              </a:spcAft>
              <a:buNone/>
            </a:pPr>
            <a:endParaRPr/>
          </a:p>
          <a:p>
            <a:pPr marL="0" lvl="0" indent="0" algn="l" rtl="0">
              <a:spcBef>
                <a:spcPts val="0"/>
              </a:spcBef>
              <a:spcAft>
                <a:spcPts val="0"/>
              </a:spcAft>
              <a:buNone/>
            </a:pPr>
            <a:r>
              <a:rPr lang="en-GB"/>
              <a:t>ative Filtering system  Content based sy</a:t>
            </a:r>
            <a:endParaRPr>
              <a:solidFill>
                <a:srgbClr val="134F5C"/>
              </a:solidFill>
            </a:endParaRPr>
          </a:p>
        </p:txBody>
      </p:sp>
      <p:pic>
        <p:nvPicPr>
          <p:cNvPr id="106" name="Google Shape;106;p20"/>
          <p:cNvPicPr preferRelativeResize="0"/>
          <p:nvPr/>
        </p:nvPicPr>
        <p:blipFill>
          <a:blip r:embed="rId3">
            <a:alphaModFix/>
          </a:blip>
          <a:stretch>
            <a:fillRect/>
          </a:stretch>
        </p:blipFill>
        <p:spPr>
          <a:xfrm>
            <a:off x="4812300" y="1193450"/>
            <a:ext cx="4026901" cy="3300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highlight>
                  <a:srgbClr val="FFFFFF"/>
                </a:highlight>
                <a:latin typeface="Montserrat"/>
                <a:ea typeface="Montserrat"/>
                <a:cs typeface="Montserrat"/>
                <a:sym typeface="Montserrat"/>
              </a:rPr>
              <a:t>Exploratory Data Analysis</a:t>
            </a:r>
            <a:endParaRPr b="1">
              <a:latin typeface="Montserrat"/>
              <a:ea typeface="Montserrat"/>
              <a:cs typeface="Montserrat"/>
              <a:sym typeface="Montserrat"/>
            </a:endParaRPr>
          </a:p>
        </p:txBody>
      </p:sp>
      <p:pic>
        <p:nvPicPr>
          <p:cNvPr id="112" name="Google Shape;112;p21"/>
          <p:cNvPicPr preferRelativeResize="0"/>
          <p:nvPr/>
        </p:nvPicPr>
        <p:blipFill>
          <a:blip r:embed="rId3">
            <a:alphaModFix/>
          </a:blip>
          <a:stretch>
            <a:fillRect/>
          </a:stretch>
        </p:blipFill>
        <p:spPr>
          <a:xfrm>
            <a:off x="3883600" y="1335775"/>
            <a:ext cx="4694701" cy="3136849"/>
          </a:xfrm>
          <a:prstGeom prst="rect">
            <a:avLst/>
          </a:prstGeom>
          <a:noFill/>
          <a:ln>
            <a:noFill/>
          </a:ln>
        </p:spPr>
      </p:pic>
      <p:sp>
        <p:nvSpPr>
          <p:cNvPr id="113" name="Google Shape;113;p21"/>
          <p:cNvSpPr txBox="1"/>
          <p:nvPr/>
        </p:nvSpPr>
        <p:spPr>
          <a:xfrm>
            <a:off x="270275" y="1394850"/>
            <a:ext cx="3613200" cy="2862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a:solidFill>
                  <a:schemeClr val="lt1"/>
                </a:solidFill>
                <a:latin typeface="Montserrat"/>
                <a:ea typeface="Montserrat"/>
                <a:cs typeface="Montserrat"/>
                <a:sym typeface="Montserrat"/>
              </a:rPr>
              <a:t>  Feature Name - ProductId</a:t>
            </a:r>
            <a:endParaRPr sz="1800" b="1">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914400" lvl="1"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Plotted graph has only top 10 products.</a:t>
            </a:r>
            <a:endParaRPr sz="1600" b="1">
              <a:solidFill>
                <a:schemeClr val="lt1"/>
              </a:solidFill>
              <a:latin typeface="Montserrat"/>
              <a:ea typeface="Montserrat"/>
              <a:cs typeface="Montserrat"/>
              <a:sym typeface="Montserrat"/>
            </a:endParaRPr>
          </a:p>
          <a:p>
            <a:pPr marL="91440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914400" lvl="1"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The graph is showing how many times a particular product has been sold.</a:t>
            </a:r>
            <a:endParaRPr sz="1600" b="1">
              <a:solidFill>
                <a:schemeClr val="lt1"/>
              </a:solidFill>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630</Words>
  <Application>Microsoft Office PowerPoint</Application>
  <PresentationFormat>On-screen Show (16:9)</PresentationFormat>
  <Paragraphs>111</Paragraphs>
  <Slides>25</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Roboto</vt:lpstr>
      <vt:lpstr>Courier New</vt:lpstr>
      <vt:lpstr>Montserrat</vt:lpstr>
      <vt:lpstr>Arial</vt:lpstr>
      <vt:lpstr>Simple Light</vt:lpstr>
      <vt:lpstr>  </vt:lpstr>
      <vt:lpstr>Content</vt:lpstr>
      <vt:lpstr>Problem Statement</vt:lpstr>
      <vt:lpstr>Data Summary</vt:lpstr>
      <vt:lpstr>Recommended Systems</vt:lpstr>
      <vt:lpstr>Product Recommendation</vt:lpstr>
      <vt:lpstr>Need of recommendation systems:</vt:lpstr>
      <vt:lpstr>Approaches of Recommendation System </vt:lpstr>
      <vt:lpstr>Exploratory Data Analysis</vt:lpstr>
      <vt:lpstr>EDA Contd.</vt:lpstr>
      <vt:lpstr>EDA Contd.</vt:lpstr>
      <vt:lpstr>EDA Contd.</vt:lpstr>
      <vt:lpstr>EDA Contd.</vt:lpstr>
      <vt:lpstr>SVD - Singular Value Decomposition </vt:lpstr>
      <vt:lpstr>Collaborative Recommendation System</vt:lpstr>
      <vt:lpstr>Evaluation for Collaborative Filtering</vt:lpstr>
      <vt:lpstr>Content-Based Recommendation System</vt:lpstr>
      <vt:lpstr>PowerPoint Presentation</vt:lpstr>
      <vt:lpstr>Cosine Similarity</vt:lpstr>
      <vt:lpstr>Token Relevance to a Particular User </vt:lpstr>
      <vt:lpstr>Evaluation for Content - Based Recomm...</vt:lpstr>
      <vt:lpstr>Challenges</vt:lpstr>
      <vt:lpstr>Conclusion</vt:lpstr>
      <vt:lpstr>Thank You</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- 4 Team 2 :  Product Recommendation Engine   Present By     Dilavar Singh       </dc:title>
  <cp:lastModifiedBy>vanshika raj</cp:lastModifiedBy>
  <cp:revision>3</cp:revision>
  <dcterms:modified xsi:type="dcterms:W3CDTF">2021-02-21T18:03:42Z</dcterms:modified>
</cp:coreProperties>
</file>